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9" r:id="rId2"/>
    <p:sldId id="264" r:id="rId3"/>
    <p:sldId id="278" r:id="rId4"/>
    <p:sldId id="267" r:id="rId5"/>
    <p:sldId id="262" r:id="rId6"/>
    <p:sldId id="270" r:id="rId7"/>
    <p:sldId id="271" r:id="rId8"/>
    <p:sldId id="276" r:id="rId9"/>
    <p:sldId id="27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7" d="100"/>
          <a:sy n="67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85;&#1072;&#1091;&#1095;&#1082;&#1072;%20&#1087;&#1086;%20&#1090;&#1088;&#1091;&#1076;&#1072;&#1084;%20202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85;&#1072;&#1091;&#1095;&#1082;&#1072;%20&#1087;&#1086;%20&#1090;&#1088;&#1091;&#1076;&#1072;&#1084;%20202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85;&#1072;&#1091;&#1095;&#1082;&#1072;%20&#1087;&#1086;%20&#1090;&#1088;&#1091;&#1076;&#1072;&#1084;%202021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625012744352799"/>
          <c:y val="0.15120929856793197"/>
          <c:w val="0.74571434839898665"/>
          <c:h val="0.48718978342439595"/>
        </c:manualLayout>
      </c:layout>
      <c:lineChart>
        <c:grouping val="standard"/>
        <c:varyColors val="0"/>
        <c:ser>
          <c:idx val="0"/>
          <c:order val="0"/>
          <c:tx>
            <c:strRef>
              <c:f>'графики ЧСН'!$B$1</c:f>
              <c:strCache>
                <c:ptCount val="1"/>
                <c:pt idx="0">
                  <c:v>Число случаев нетрудоспособности на 100 работающих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trendline>
            <c:trendlineType val="linear"/>
            <c:dispRSqr val="1"/>
            <c:dispEq val="1"/>
            <c:trendlineLbl>
              <c:layout>
                <c:manualLayout>
                  <c:x val="-0.20502243651376459"/>
                  <c:y val="0.25238104499673852"/>
                </c:manualLayout>
              </c:layout>
              <c:numFmt formatCode="General" sourceLinked="0"/>
            </c:trendlineLbl>
          </c:trendline>
          <c:cat>
            <c:numRef>
              <c:f>'графики ЧСН'!$B$7:$B$14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'графики ЧСН'!$C$7:$C$14</c:f>
              <c:numCache>
                <c:formatCode>0.0</c:formatCode>
                <c:ptCount val="8"/>
                <c:pt idx="0">
                  <c:v>105.67986230636832</c:v>
                </c:pt>
                <c:pt idx="1">
                  <c:v>90.433212996389884</c:v>
                </c:pt>
                <c:pt idx="2">
                  <c:v>82.945736434108525</c:v>
                </c:pt>
                <c:pt idx="3">
                  <c:v>84.136546184738961</c:v>
                </c:pt>
                <c:pt idx="4">
                  <c:v>85.129740518962066</c:v>
                </c:pt>
                <c:pt idx="5">
                  <c:v>97.587939698492463</c:v>
                </c:pt>
                <c:pt idx="6">
                  <c:v>95.731056563500545</c:v>
                </c:pt>
                <c:pt idx="7">
                  <c:v>147.07792207792207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88-4F25-BCC0-EBA65A8626BA}"/>
            </c:ext>
          </c:extLst>
        </c:ser>
        <c:ser>
          <c:idx val="1"/>
          <c:order val="1"/>
          <c:tx>
            <c:strRef>
              <c:f>'графики ЧСН'!$B$2</c:f>
              <c:strCache>
                <c:ptCount val="1"/>
                <c:pt idx="0">
                  <c:v>Нормирующий показатель , Республика Беларусь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'графики ЧСН'!$B$7:$B$14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'графики ЧСН'!$D$7:$D$14</c:f>
              <c:numCache>
                <c:formatCode>General</c:formatCode>
                <c:ptCount val="8"/>
                <c:pt idx="0">
                  <c:v>67.56</c:v>
                </c:pt>
                <c:pt idx="1">
                  <c:v>67.56</c:v>
                </c:pt>
                <c:pt idx="2">
                  <c:v>67.56</c:v>
                </c:pt>
                <c:pt idx="3">
                  <c:v>67.56</c:v>
                </c:pt>
                <c:pt idx="4">
                  <c:v>67.56</c:v>
                </c:pt>
                <c:pt idx="5">
                  <c:v>67.56</c:v>
                </c:pt>
                <c:pt idx="6">
                  <c:v>67.56</c:v>
                </c:pt>
                <c:pt idx="7">
                  <c:v>67.56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88-4F25-BCC0-EBA65A8626BA}"/>
            </c:ext>
          </c:extLst>
        </c:ser>
        <c:ser>
          <c:idx val="2"/>
          <c:order val="2"/>
          <c:tx>
            <c:strRef>
              <c:f>'графики ЧСН'!$B$3</c:f>
              <c:strCache>
                <c:ptCount val="1"/>
                <c:pt idx="0">
                  <c:v>Нормирующий показатель, отрасль машиностроение и
металлобработка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'графики ЧСН'!$B$7:$B$14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'графики ЧСН'!$E$7:$E$14</c:f>
              <c:numCache>
                <c:formatCode>General</c:formatCode>
                <c:ptCount val="8"/>
                <c:pt idx="0">
                  <c:v>101.7</c:v>
                </c:pt>
                <c:pt idx="1">
                  <c:v>101.7</c:v>
                </c:pt>
                <c:pt idx="2">
                  <c:v>101.7</c:v>
                </c:pt>
                <c:pt idx="3">
                  <c:v>101.7</c:v>
                </c:pt>
                <c:pt idx="4">
                  <c:v>101.7</c:v>
                </c:pt>
                <c:pt idx="5">
                  <c:v>101.7</c:v>
                </c:pt>
                <c:pt idx="6">
                  <c:v>101.7</c:v>
                </c:pt>
                <c:pt idx="7">
                  <c:v>101.7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A88-4F25-BCC0-EBA65A8626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3700864"/>
        <c:axId val="93702400"/>
      </c:lineChart>
      <c:catAx>
        <c:axId val="9370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702400"/>
        <c:crosses val="autoZero"/>
        <c:auto val="1"/>
        <c:lblAlgn val="ctr"/>
        <c:lblOffset val="100"/>
        <c:noMultiLvlLbl val="0"/>
      </c:catAx>
      <c:valAx>
        <c:axId val="937024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Число случаев нетрудоспособности на 100 работающих, случаев</a:t>
                </a:r>
              </a:p>
              <a:p>
                <a:pPr>
                  <a:defRPr/>
                </a:pPr>
                <a:endParaRPr lang="ru-RU" dirty="0"/>
              </a:p>
            </c:rich>
          </c:tx>
          <c:layout>
            <c:manualLayout>
              <c:xMode val="edge"/>
              <c:yMode val="edge"/>
              <c:x val="8.1951028130497015E-3"/>
              <c:y val="0.12460861993644565"/>
            </c:manualLayout>
          </c:layout>
          <c:overlay val="0"/>
        </c:title>
        <c:numFmt formatCode="0.0" sourceLinked="1"/>
        <c:majorTickMark val="out"/>
        <c:minorTickMark val="none"/>
        <c:tickLblPos val="nextTo"/>
        <c:crossAx val="93700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8354803746220724E-2"/>
          <c:y val="0.68993108958055305"/>
          <c:w val="0.94661883091951637"/>
          <c:h val="0.24242553904524811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146650917595897"/>
          <c:y val="0.15690944398896475"/>
          <c:w val="0.76381729288238198"/>
          <c:h val="0.48148963800336325"/>
        </c:manualLayout>
      </c:layout>
      <c:lineChart>
        <c:grouping val="standard"/>
        <c:varyColors val="0"/>
        <c:ser>
          <c:idx val="0"/>
          <c:order val="0"/>
          <c:tx>
            <c:strRef>
              <c:f>'графики ЧДН'!$B$1</c:f>
              <c:strCache>
                <c:ptCount val="1"/>
                <c:pt idx="0">
                  <c:v>Число дней нетрудоспособности на 100 работающих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trendline>
            <c:trendlineType val="linear"/>
            <c:dispRSqr val="1"/>
            <c:dispEq val="1"/>
            <c:trendlineLbl>
              <c:layout>
                <c:manualLayout>
                  <c:x val="-0.1846210590582652"/>
                  <c:y val="0.29608387354091165"/>
                </c:manualLayout>
              </c:layout>
              <c:numFmt formatCode="General" sourceLinked="0"/>
            </c:trendlineLbl>
          </c:trendline>
          <c:cat>
            <c:numRef>
              <c:f>'графики ЧДН'!$B$7:$B$13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'графики ЧДН'!$C$7:$C$13</c:f>
              <c:numCache>
                <c:formatCode>0.0</c:formatCode>
                <c:ptCount val="7"/>
                <c:pt idx="0">
                  <c:v>1086.4027538726334</c:v>
                </c:pt>
                <c:pt idx="1">
                  <c:v>1032.4007220216606</c:v>
                </c:pt>
                <c:pt idx="2">
                  <c:v>910.56201550387607</c:v>
                </c:pt>
                <c:pt idx="3">
                  <c:v>924.49799196787149</c:v>
                </c:pt>
                <c:pt idx="4">
                  <c:v>911.97604790419166</c:v>
                </c:pt>
                <c:pt idx="5">
                  <c:v>990.05025125628151</c:v>
                </c:pt>
                <c:pt idx="6">
                  <c:v>1138.3137673425827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A2-40A4-ADBB-98BC41CBE234}"/>
            </c:ext>
          </c:extLst>
        </c:ser>
        <c:ser>
          <c:idx val="1"/>
          <c:order val="1"/>
          <c:tx>
            <c:strRef>
              <c:f>'графики ЧДН'!$B$2</c:f>
              <c:strCache>
                <c:ptCount val="1"/>
                <c:pt idx="0">
                  <c:v>Нормирующий показатель , Республика Беларусь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'графики ЧДН'!$B$7:$B$13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'графики ЧДН'!$D$7:$D$13</c:f>
              <c:numCache>
                <c:formatCode>General</c:formatCode>
                <c:ptCount val="7"/>
                <c:pt idx="0">
                  <c:v>688.67</c:v>
                </c:pt>
                <c:pt idx="1">
                  <c:v>688.67</c:v>
                </c:pt>
                <c:pt idx="2">
                  <c:v>688.67</c:v>
                </c:pt>
                <c:pt idx="3">
                  <c:v>688.67</c:v>
                </c:pt>
                <c:pt idx="4">
                  <c:v>688.67</c:v>
                </c:pt>
                <c:pt idx="5">
                  <c:v>688.67</c:v>
                </c:pt>
                <c:pt idx="6">
                  <c:v>688.67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A2-40A4-ADBB-98BC41CBE234}"/>
            </c:ext>
          </c:extLst>
        </c:ser>
        <c:ser>
          <c:idx val="2"/>
          <c:order val="2"/>
          <c:tx>
            <c:strRef>
              <c:f>'графики ЧДН'!$B$3</c:f>
              <c:strCache>
                <c:ptCount val="1"/>
                <c:pt idx="0">
                  <c:v>Нормирующий показатель, отрасль машиностроение и
металлобработка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'графики ЧДН'!$B$7:$B$13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'графики ЧДН'!$E$7:$E$13</c:f>
              <c:numCache>
                <c:formatCode>General</c:formatCode>
                <c:ptCount val="7"/>
                <c:pt idx="0">
                  <c:v>1057.0999999999999</c:v>
                </c:pt>
                <c:pt idx="1">
                  <c:v>1057.0999999999999</c:v>
                </c:pt>
                <c:pt idx="2">
                  <c:v>1057.0999999999999</c:v>
                </c:pt>
                <c:pt idx="3">
                  <c:v>1057.0999999999999</c:v>
                </c:pt>
                <c:pt idx="4">
                  <c:v>1057.0999999999999</c:v>
                </c:pt>
                <c:pt idx="5">
                  <c:v>1057.0999999999999</c:v>
                </c:pt>
                <c:pt idx="6">
                  <c:v>1057.0999999999999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EA2-40A4-ADBB-98BC41CBE2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3700864"/>
        <c:axId val="93702400"/>
      </c:lineChart>
      <c:catAx>
        <c:axId val="9370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702400"/>
        <c:crosses val="autoZero"/>
        <c:auto val="1"/>
        <c:lblAlgn val="ctr"/>
        <c:lblOffset val="100"/>
        <c:noMultiLvlLbl val="0"/>
      </c:catAx>
      <c:valAx>
        <c:axId val="937024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Число дней нетрудоспособности</a:t>
                </a:r>
                <a:r>
                  <a:rPr lang="ru-RU" baseline="0" dirty="0" smtClean="0"/>
                  <a:t> на 100 работающих, дней</a:t>
                </a:r>
                <a:endParaRPr lang="ru-RU" dirty="0"/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93700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8289268372890568E-2"/>
          <c:y val="0.68233089568584282"/>
          <c:w val="0.94661883091951637"/>
          <c:h val="0.22532510278214976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85996973225461"/>
          <c:y val="0.1436091046732216"/>
          <c:w val="0.75210448076723035"/>
          <c:h val="0.49098988037175112"/>
        </c:manualLayout>
      </c:layout>
      <c:lineChart>
        <c:grouping val="standard"/>
        <c:varyColors val="0"/>
        <c:ser>
          <c:idx val="0"/>
          <c:order val="0"/>
          <c:tx>
            <c:strRef>
              <c:f>'графики ДОС'!$B$1</c:f>
              <c:strCache>
                <c:ptCount val="1"/>
                <c:pt idx="0">
                  <c:v>Длительность одного случая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trendline>
            <c:trendlineType val="linear"/>
            <c:dispRSqr val="1"/>
            <c:dispEq val="1"/>
            <c:trendlineLbl>
              <c:layout>
                <c:manualLayout>
                  <c:x val="-0.21775528762747184"/>
                  <c:y val="0.27015083691898917"/>
                </c:manualLayout>
              </c:layout>
              <c:numFmt formatCode="General" sourceLinked="0"/>
            </c:trendlineLbl>
          </c:trendline>
          <c:cat>
            <c:numRef>
              <c:f>'графики ДОС'!$B$7:$B$13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'графики ДОС'!$C$7:$C$13</c:f>
              <c:numCache>
                <c:formatCode>0.0</c:formatCode>
                <c:ptCount val="7"/>
                <c:pt idx="0">
                  <c:v>10.280130293159608</c:v>
                </c:pt>
                <c:pt idx="1">
                  <c:v>11.416167664670658</c:v>
                </c:pt>
                <c:pt idx="2">
                  <c:v>10.977803738317757</c:v>
                </c:pt>
                <c:pt idx="3">
                  <c:v>10.988066825775656</c:v>
                </c:pt>
                <c:pt idx="4">
                  <c:v>10.712778429073857</c:v>
                </c:pt>
                <c:pt idx="5">
                  <c:v>10.145211122554068</c:v>
                </c:pt>
                <c:pt idx="6">
                  <c:v>11.890746934225195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8F-48A5-BE6B-9F5DCE9DEADC}"/>
            </c:ext>
          </c:extLst>
        </c:ser>
        <c:ser>
          <c:idx val="1"/>
          <c:order val="1"/>
          <c:tx>
            <c:strRef>
              <c:f>'графики ДОС'!$B$2</c:f>
              <c:strCache>
                <c:ptCount val="1"/>
                <c:pt idx="0">
                  <c:v>Нормирующий показатель , Республика Беларусь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'графики ДОС'!$B$7:$B$13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'графики ДОС'!$D$7:$D$13</c:f>
              <c:numCache>
                <c:formatCode>General</c:formatCode>
                <c:ptCount val="7"/>
                <c:pt idx="0">
                  <c:v>10.19</c:v>
                </c:pt>
                <c:pt idx="1">
                  <c:v>10.19</c:v>
                </c:pt>
                <c:pt idx="2">
                  <c:v>10.19</c:v>
                </c:pt>
                <c:pt idx="3">
                  <c:v>10.19</c:v>
                </c:pt>
                <c:pt idx="4">
                  <c:v>10.19</c:v>
                </c:pt>
                <c:pt idx="5">
                  <c:v>10.19</c:v>
                </c:pt>
                <c:pt idx="6">
                  <c:v>10.19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8F-48A5-BE6B-9F5DCE9DEADC}"/>
            </c:ext>
          </c:extLst>
        </c:ser>
        <c:ser>
          <c:idx val="2"/>
          <c:order val="2"/>
          <c:tx>
            <c:strRef>
              <c:f>'графики ДОС'!$B$3</c:f>
              <c:strCache>
                <c:ptCount val="1"/>
                <c:pt idx="0">
                  <c:v>Нормирующий показатель, отрасль машиностроение и
металлобработка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'графики ДОС'!$B$7:$B$13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'графики ДОС'!$E$7:$E$13</c:f>
              <c:numCache>
                <c:formatCode>General</c:formatCode>
                <c:ptCount val="7"/>
                <c:pt idx="0">
                  <c:v>10.4</c:v>
                </c:pt>
                <c:pt idx="1">
                  <c:v>10.4</c:v>
                </c:pt>
                <c:pt idx="2">
                  <c:v>10.4</c:v>
                </c:pt>
                <c:pt idx="3">
                  <c:v>10.4</c:v>
                </c:pt>
                <c:pt idx="4">
                  <c:v>10.4</c:v>
                </c:pt>
                <c:pt idx="5">
                  <c:v>10.4</c:v>
                </c:pt>
                <c:pt idx="6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8F-48A5-BE6B-9F5DCE9DE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3700864"/>
        <c:axId val="93702400"/>
      </c:lineChart>
      <c:catAx>
        <c:axId val="9370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702400"/>
        <c:crosses val="autoZero"/>
        <c:auto val="1"/>
        <c:lblAlgn val="ctr"/>
        <c:lblOffset val="100"/>
        <c:noMultiLvlLbl val="0"/>
      </c:catAx>
      <c:valAx>
        <c:axId val="937024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Длительность одного случая, дней</a:t>
                </a:r>
                <a:endParaRPr lang="ru-RU" dirty="0"/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93700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8289268372890568E-2"/>
          <c:y val="0.68233089568584282"/>
          <c:w val="0.94661883091951637"/>
          <c:h val="0.22152500583479456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3D08A-F31C-43AA-B333-E4069C41E624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83CD4-2C1D-4C58-B6EE-380623DD2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30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83CD4-2C1D-4C58-B6EE-380623DD29D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13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208912" cy="1089039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 образования </a:t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Белорусский государственный медицинский университет</a:t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Кафедра гигиены 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297386"/>
            <a:ext cx="7344816" cy="115212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АНАЛИЗ З</a:t>
            </a:r>
            <a:r>
              <a: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АБОЛЕВАЕМОСТИ </a:t>
            </a:r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С ВРЕМЕННОЙ УТРАТОЙ </a:t>
            </a:r>
          </a:p>
          <a:p>
            <a:pPr algn="ctr"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ТРУДОСПОСОБНОСТИ РАБОТАЮЩИХ НА МАШИНОСТРОИТЕЛЬНОМ ПРЕДПРИЯТИИ</a:t>
            </a:r>
          </a:p>
          <a:p>
            <a:endParaRPr lang="ru-RU" sz="2000" dirty="0" smtClean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059832" y="3461377"/>
            <a:ext cx="5904656" cy="20251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Автор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Богданович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Ксения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Викторовна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ассистент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кафедры общей гигиены           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115616" y="6026580"/>
            <a:ext cx="7344816" cy="540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г</a:t>
            </a:r>
            <a:r>
              <a:rPr lang="ru-RU" sz="2000" dirty="0" smtClean="0">
                <a:solidFill>
                  <a:schemeClr val="tx1"/>
                </a:solidFill>
              </a:rPr>
              <a:t>. Минск</a:t>
            </a:r>
          </a:p>
        </p:txBody>
      </p:sp>
    </p:spTree>
    <p:extLst>
      <p:ext uri="{BB962C8B-B14F-4D97-AF65-F5344CB8AC3E}">
        <p14:creationId xmlns:p14="http://schemas.microsoft.com/office/powerpoint/2010/main" val="68569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33400"/>
            <a:ext cx="8712968" cy="613596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ru-RU" sz="2600" dirty="0" smtClean="0"/>
          </a:p>
          <a:p>
            <a:pPr marL="0" indent="0" algn="just">
              <a:buNone/>
            </a:pPr>
            <a:r>
              <a:rPr lang="ru-RU" sz="2600" dirty="0" smtClean="0"/>
              <a:t>	</a:t>
            </a:r>
            <a:r>
              <a:rPr lang="ru-RU" sz="2600" b="1" dirty="0" smtClean="0"/>
              <a:t>Цель</a:t>
            </a:r>
            <a:r>
              <a:rPr lang="ru-RU" sz="2600" dirty="0"/>
              <a:t>: </a:t>
            </a:r>
            <a:r>
              <a:rPr lang="ru-RU" sz="2600" dirty="0" smtClean="0"/>
              <a:t>оценить уровень заболеваемости </a:t>
            </a:r>
            <a:r>
              <a:rPr lang="ru-RU" sz="2600" dirty="0"/>
              <a:t>с временной утратой трудоспособности на предприятии машиностроения</a:t>
            </a:r>
            <a:r>
              <a:rPr lang="ru-RU" sz="2600" dirty="0" smtClean="0"/>
              <a:t>.</a:t>
            </a:r>
          </a:p>
          <a:p>
            <a:pPr marL="0" indent="0" algn="just">
              <a:buNone/>
            </a:pPr>
            <a:r>
              <a:rPr lang="ru-RU" sz="2600" b="1" dirty="0" smtClean="0"/>
              <a:t>	</a:t>
            </a:r>
          </a:p>
          <a:p>
            <a:pPr marL="0" indent="0" algn="just">
              <a:buNone/>
            </a:pPr>
            <a:r>
              <a:rPr lang="ru-RU" sz="2600" b="1" dirty="0"/>
              <a:t>	</a:t>
            </a:r>
            <a:r>
              <a:rPr lang="ru-RU" sz="2600" b="1" dirty="0" smtClean="0"/>
              <a:t>Задачи:</a:t>
            </a:r>
          </a:p>
          <a:p>
            <a:pPr marL="0" indent="0" algn="just">
              <a:buNone/>
            </a:pPr>
            <a:r>
              <a:rPr lang="ru-RU" sz="2600" dirty="0" smtClean="0"/>
              <a:t>1. Провести </a:t>
            </a:r>
            <a:r>
              <a:rPr lang="ru-RU" sz="2600" dirty="0"/>
              <a:t>анализ заболеваемости с временной утратой трудоспособности на предприятии машиностроения в общем по </a:t>
            </a:r>
            <a:r>
              <a:rPr lang="ru-RU" sz="2600" dirty="0" smtClean="0"/>
              <a:t>предприятию по показателю случаев нетрудоспособности на 100 работников.</a:t>
            </a:r>
            <a:endParaRPr lang="ru-RU" sz="2600" dirty="0" smtClean="0"/>
          </a:p>
          <a:p>
            <a:pPr marL="0" indent="0" algn="just">
              <a:buNone/>
            </a:pPr>
            <a:r>
              <a:rPr lang="ru-RU" sz="2600" dirty="0" smtClean="0"/>
              <a:t>2</a:t>
            </a:r>
            <a:r>
              <a:rPr lang="ru-RU" sz="2600" dirty="0"/>
              <a:t>. </a:t>
            </a:r>
            <a:r>
              <a:rPr lang="ru-RU" sz="2600" dirty="0"/>
              <a:t>Провести анализ заболеваемости с временной утратой трудоспособности на предприятии машиностроения в общем по предприятию по показателю </a:t>
            </a:r>
            <a:r>
              <a:rPr lang="ru-RU" sz="2600" dirty="0" smtClean="0"/>
              <a:t>дней </a:t>
            </a:r>
            <a:r>
              <a:rPr lang="ru-RU" sz="2600" dirty="0"/>
              <a:t>нетрудоспособности на 100 </a:t>
            </a:r>
            <a:r>
              <a:rPr lang="ru-RU" sz="2600" dirty="0" smtClean="0"/>
              <a:t>работников.</a:t>
            </a:r>
          </a:p>
          <a:p>
            <a:pPr marL="0" indent="0" algn="just">
              <a:buNone/>
            </a:pPr>
            <a:r>
              <a:rPr lang="ru-RU" sz="2600" dirty="0" smtClean="0"/>
              <a:t>3. Провести анализ </a:t>
            </a:r>
            <a:r>
              <a:rPr lang="ru-RU" sz="2600" dirty="0"/>
              <a:t>заболеваемости с временной утратой трудоспособности на предприятии машиностроения в общем по предприятию по показателю </a:t>
            </a:r>
            <a:r>
              <a:rPr lang="ru-RU" sz="2600" dirty="0" smtClean="0"/>
              <a:t>средней длительности одного случая.</a:t>
            </a:r>
            <a:endParaRPr lang="ru-RU" sz="2600" dirty="0"/>
          </a:p>
          <a:p>
            <a:pPr marL="0" indent="0" algn="just">
              <a:buNone/>
            </a:pPr>
            <a:endParaRPr lang="ru-RU" sz="2600" dirty="0"/>
          </a:p>
          <a:p>
            <a:pPr algn="just"/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91902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Материалы и методы. </a:t>
            </a:r>
          </a:p>
          <a:p>
            <a:pPr marL="0" indent="0" algn="just">
              <a:buNone/>
            </a:pPr>
            <a:r>
              <a:rPr lang="ru-RU" dirty="0"/>
              <a:t>	Оценка состояния здоровья работников на предприятии проведена на основе ретроспективного анализа заболеваемости с временной утратой трудоспособности (ЗВУТ) за 2013–2020 гг. Для проведения оценки были проанализированы данные о числе случаев нетрудоспособности (ЧСН) и числе дней нетрудоспособности (ЧДН) на 100 работающих, а также о средней длительности одного случая нетрудоспособности (ДОС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9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r>
              <a:rPr lang="ru-RU" dirty="0"/>
              <a:t>Результаты и их </a:t>
            </a:r>
            <a:r>
              <a:rPr lang="ru-RU" dirty="0" smtClean="0"/>
              <a:t>обсуждение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5446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Среднемноголетний </a:t>
            </a:r>
            <a:r>
              <a:rPr lang="ru-RU" dirty="0"/>
              <a:t>показатель ЧСН на 100 </a:t>
            </a:r>
            <a:r>
              <a:rPr lang="ru-RU" dirty="0" smtClean="0"/>
              <a:t>работающих </a:t>
            </a:r>
            <a:r>
              <a:rPr lang="ru-RU" dirty="0"/>
              <a:t>на предприятии за изучаемый период составил </a:t>
            </a:r>
            <a:r>
              <a:rPr lang="ru-RU" dirty="0" smtClean="0"/>
              <a:t>98,6±7,5 случаев, что ниже нормирующего показателя для отрасли машиностроение и металлообработка, </a:t>
            </a:r>
            <a:r>
              <a:rPr lang="ru-RU" dirty="0"/>
              <a:t>составляющего 101,7 </a:t>
            </a:r>
            <a:r>
              <a:rPr lang="ru-RU" dirty="0" smtClean="0"/>
              <a:t>случай; </a:t>
            </a:r>
            <a:r>
              <a:rPr lang="ru-RU" dirty="0"/>
              <a:t>среднемноголетний показатель ЧДН на 100 работающих – </a:t>
            </a:r>
            <a:r>
              <a:rPr lang="ru-RU" dirty="0" smtClean="0"/>
              <a:t>1102,8</a:t>
            </a:r>
            <a:r>
              <a:rPr lang="ru-RU" dirty="0" smtClean="0"/>
              <a:t>±107,8 </a:t>
            </a:r>
            <a:r>
              <a:rPr lang="ru-RU" dirty="0"/>
              <a:t>дня, что </a:t>
            </a:r>
            <a:r>
              <a:rPr lang="ru-RU" dirty="0" smtClean="0"/>
              <a:t>выше нормирующего показателя </a:t>
            </a:r>
            <a:r>
              <a:rPr lang="ru-RU" dirty="0"/>
              <a:t>для отрасли машиностроение и металлообработка, </a:t>
            </a:r>
            <a:r>
              <a:rPr lang="ru-RU" dirty="0" smtClean="0"/>
              <a:t>составляющего </a:t>
            </a:r>
            <a:r>
              <a:rPr lang="ru-RU" dirty="0"/>
              <a:t>1057,1 </a:t>
            </a:r>
            <a:r>
              <a:rPr lang="ru-RU" dirty="0" smtClean="0"/>
              <a:t>дней. </a:t>
            </a:r>
            <a:r>
              <a:rPr lang="ru-RU" dirty="0" smtClean="0"/>
              <a:t>Среднемноголетние значения обоих показателей находятся в границах </a:t>
            </a:r>
            <a:r>
              <a:rPr lang="ru-RU" dirty="0" smtClean="0"/>
              <a:t>выше нормирующих показателей по республике - 67,56 случаев и 688,67 дней. Среднемноголетний показатель ДОС за изучаемый период составил 11,1±0,28 дней, что выше нормирующего показателя по республике и в разрезе отрасли (10,19 и 10,4 дней соответственно).</a:t>
            </a:r>
          </a:p>
        </p:txBody>
      </p:sp>
    </p:spTree>
    <p:extLst>
      <p:ext uri="{BB962C8B-B14F-4D97-AF65-F5344CB8AC3E}">
        <p14:creationId xmlns:p14="http://schemas.microsoft.com/office/powerpoint/2010/main" val="17516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120680" cy="9906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Заболеваемость с временной утратой </a:t>
            </a:r>
            <a:r>
              <a:rPr lang="ru-RU" sz="2400" dirty="0"/>
              <a:t>т</a:t>
            </a:r>
            <a:r>
              <a:rPr lang="ru-RU" sz="2400" dirty="0" smtClean="0"/>
              <a:t>рудоспособности на предприятии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92746" y="6442668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Рис.1 – Динамика показателей заболеваемости на предприятии машиностроения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710284"/>
              </p:ext>
            </p:extLst>
          </p:nvPr>
        </p:nvGraphicFramePr>
        <p:xfrm>
          <a:off x="1" y="234330"/>
          <a:ext cx="3099412" cy="668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888912"/>
              </p:ext>
            </p:extLst>
          </p:nvPr>
        </p:nvGraphicFramePr>
        <p:xfrm>
          <a:off x="3004656" y="234330"/>
          <a:ext cx="2980070" cy="668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902589"/>
              </p:ext>
            </p:extLst>
          </p:nvPr>
        </p:nvGraphicFramePr>
        <p:xfrm>
          <a:off x="5879675" y="260648"/>
          <a:ext cx="2980070" cy="668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556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692696"/>
            <a:ext cx="8229600" cy="375320"/>
          </a:xfrm>
        </p:spPr>
        <p:txBody>
          <a:bodyPr>
            <a:noAutofit/>
          </a:bodyPr>
          <a:lstStyle/>
          <a:p>
            <a:r>
              <a:rPr lang="ru-RU" sz="2800" dirty="0" smtClean="0"/>
              <a:t>Выводы: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>	</a:t>
            </a:r>
            <a:r>
              <a:rPr lang="ru-RU" dirty="0" smtClean="0"/>
              <a:t>Уровень </a:t>
            </a:r>
            <a:r>
              <a:rPr lang="ru-RU" dirty="0"/>
              <a:t>заболеваемости на предприятии машиностроения оценивается как </a:t>
            </a:r>
            <a:r>
              <a:rPr lang="ru-RU" dirty="0" smtClean="0"/>
              <a:t>средний по показателю числа случаев нетрудоспособности на 100 работающих, как выше среднего – по показателю числа дней нетрудоспособности на 100 работающих.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smtClean="0"/>
              <a:t>Среднемноголетнее значение показателя ЧСН </a:t>
            </a:r>
            <a:r>
              <a:rPr lang="ru-RU" dirty="0" smtClean="0"/>
              <a:t>на </a:t>
            </a:r>
            <a:r>
              <a:rPr lang="ru-RU" dirty="0"/>
              <a:t>100 работающих ниже </a:t>
            </a:r>
            <a:r>
              <a:rPr lang="ru-RU" dirty="0" smtClean="0"/>
              <a:t>нормирующего показателя </a:t>
            </a:r>
            <a:r>
              <a:rPr lang="ru-RU" dirty="0"/>
              <a:t>для отрасли машиностроение и </a:t>
            </a:r>
            <a:r>
              <a:rPr lang="ru-RU" dirty="0" smtClean="0"/>
              <a:t>металлообработка и выше </a:t>
            </a:r>
            <a:r>
              <a:rPr lang="ru-RU" dirty="0" smtClean="0"/>
              <a:t>нормирующего </a:t>
            </a:r>
            <a:r>
              <a:rPr lang="ru-RU" dirty="0" smtClean="0"/>
              <a:t>для республики.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Среднемноголетние значения показателей ЧДН на 100 работающих и </a:t>
            </a:r>
            <a:r>
              <a:rPr lang="ru-RU" dirty="0" smtClean="0"/>
              <a:t>ДОС выше нормирующих для республики и </a:t>
            </a:r>
            <a:r>
              <a:rPr lang="ru-RU" dirty="0"/>
              <a:t>для отрасли машиностроение и </a:t>
            </a:r>
            <a:r>
              <a:rPr lang="ru-RU" dirty="0" smtClean="0"/>
              <a:t>металлообработка.</a:t>
            </a:r>
          </a:p>
          <a:p>
            <a:pPr marL="0" indent="0" algn="just">
              <a:buNone/>
            </a:pPr>
            <a:r>
              <a:rPr lang="ru-RU" sz="2000" dirty="0" smtClean="0"/>
              <a:t>	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1555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530" y="404664"/>
            <a:ext cx="8229600" cy="37532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Выводы: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530" y="779984"/>
            <a:ext cx="8608950" cy="6078016"/>
          </a:xfrm>
        </p:spPr>
        <p:txBody>
          <a:bodyPr>
            <a:normAutofit/>
          </a:bodyPr>
          <a:lstStyle/>
          <a:p>
            <a:pPr marL="0" indent="0" algn="just" fontAlgn="ctr">
              <a:lnSpc>
                <a:spcPct val="107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292934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3530" y="1166843"/>
            <a:ext cx="86089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/>
              <a:t>Колебания показателя ЧСН на 100 работающих на предприятии за период с 2014 по 2019 гг. отмечались в пределах выше нормирующего для республики, ниже нормирующего в разрезе отрасли, в </a:t>
            </a:r>
            <a:r>
              <a:rPr lang="ru-RU" sz="2400" dirty="0" smtClean="0"/>
              <a:t>2013 и 2020 годах </a:t>
            </a:r>
            <a:r>
              <a:rPr lang="ru-RU" sz="2400" dirty="0"/>
              <a:t>– выше нормирующего в разрезе отрасли.</a:t>
            </a:r>
          </a:p>
          <a:p>
            <a:pPr indent="457200" algn="just"/>
            <a:r>
              <a:rPr lang="ru-RU" sz="2400" dirty="0" smtClean="0"/>
              <a:t>Значения </a:t>
            </a:r>
            <a:r>
              <a:rPr lang="ru-RU" sz="2400" dirty="0"/>
              <a:t>показателя ЧДН на 100 работающих выше нормирующего по республике на протяжении всего исследуемого периода, в </a:t>
            </a:r>
            <a:r>
              <a:rPr lang="ru-RU" sz="2400" dirty="0" smtClean="0"/>
              <a:t>2013, </a:t>
            </a:r>
            <a:r>
              <a:rPr lang="ru-RU" sz="2400" dirty="0"/>
              <a:t>2019 </a:t>
            </a:r>
            <a:r>
              <a:rPr lang="ru-RU" sz="2400" dirty="0" smtClean="0"/>
              <a:t>и 2020 гг</a:t>
            </a:r>
            <a:r>
              <a:rPr lang="ru-RU" sz="2400" dirty="0"/>
              <a:t>.. - выше нормирующего в разрезе отрасли. </a:t>
            </a:r>
          </a:p>
          <a:p>
            <a:pPr indent="457200" algn="just"/>
            <a:r>
              <a:rPr lang="ru-RU" sz="2400" dirty="0" smtClean="0"/>
              <a:t>В </a:t>
            </a:r>
            <a:r>
              <a:rPr lang="ru-RU" sz="2400" dirty="0"/>
              <a:t>2014-2017 и </a:t>
            </a:r>
            <a:r>
              <a:rPr lang="ru-RU" sz="2400" dirty="0" smtClean="0"/>
              <a:t>2019-20 </a:t>
            </a:r>
            <a:r>
              <a:rPr lang="ru-RU" sz="2400" dirty="0"/>
              <a:t>гг.. значения показателя ДОС на предприятии были выше нормирующего в разрезе </a:t>
            </a:r>
            <a:r>
              <a:rPr lang="ru-RU" sz="2400" dirty="0" smtClean="0"/>
              <a:t>отрасли, в  2018 – на границе нормирующего показателя для республики.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889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33400"/>
            <a:ext cx="8363272" cy="447328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Выводы: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08756"/>
            <a:ext cx="8712967" cy="57326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endParaRPr lang="ru-RU" dirty="0" smtClean="0"/>
          </a:p>
          <a:p>
            <a:pPr marL="0" indent="457200" algn="just">
              <a:buNone/>
            </a:pPr>
            <a:r>
              <a:rPr lang="ru-RU" dirty="0" smtClean="0"/>
              <a:t>В связи с заметным ростом уровня заболеваемости в 2020 году и переходом уровня заболеваемости из категории «средний» в категорию «выше среднего» необходим углубленный анализ заболеваемости с учетом различных групп и форм заболеваний, а так же анализ результатов лабораторных и инструментальных измерений факторов производственной среды на </a:t>
            </a:r>
            <a:r>
              <a:rPr lang="ru-RU" smtClean="0"/>
              <a:t>рабочих местах.</a:t>
            </a:r>
            <a:endParaRPr lang="ru-RU"/>
          </a:p>
          <a:p>
            <a:pPr marL="0" indent="457200" algn="just">
              <a:buNone/>
            </a:pPr>
            <a:r>
              <a:rPr lang="ru-RU" dirty="0" smtClean="0"/>
              <a:t>Выявленные в ходе анализа особенности заболеваемости позволяют разработать на своей основе комплекс профилактических мероприятий, направленных на сохранение, укрепление и улучшение здоровья работающих.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0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7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313</TotalTime>
  <Words>181</Words>
  <Application>Microsoft Office PowerPoint</Application>
  <PresentationFormat>Экран (4:3)</PresentationFormat>
  <Paragraphs>38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Malgun Gothic</vt:lpstr>
      <vt:lpstr>Arial</vt:lpstr>
      <vt:lpstr>Arial Narrow</vt:lpstr>
      <vt:lpstr>Calibri</vt:lpstr>
      <vt:lpstr>Times New Roman</vt:lpstr>
      <vt:lpstr>Ясность</vt:lpstr>
      <vt:lpstr>Учреждение образования  Белорусский государственный медицинский университет Кафедра гигиены труда</vt:lpstr>
      <vt:lpstr>Презентация PowerPoint</vt:lpstr>
      <vt:lpstr>Презентация PowerPoint</vt:lpstr>
      <vt:lpstr>Результаты и их обсуждение</vt:lpstr>
      <vt:lpstr>Заболеваемость с временной утратой трудоспособности на предприятии</vt:lpstr>
      <vt:lpstr>Выводы:</vt:lpstr>
      <vt:lpstr>Выводы:</vt:lpstr>
      <vt:lpstr>Выводы: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ilya</dc:creator>
  <cp:lastModifiedBy>Ксюша</cp:lastModifiedBy>
  <cp:revision>49</cp:revision>
  <dcterms:created xsi:type="dcterms:W3CDTF">2020-03-22T06:09:06Z</dcterms:created>
  <dcterms:modified xsi:type="dcterms:W3CDTF">2021-04-09T15:25:36Z</dcterms:modified>
</cp:coreProperties>
</file>